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27" r:id="rId5"/>
  </p:sldMasterIdLst>
  <p:notesMasterIdLst>
    <p:notesMasterId r:id="rId7"/>
  </p:notesMasterIdLst>
  <p:handoutMasterIdLst>
    <p:handoutMasterId r:id="rId8"/>
  </p:handoutMasterIdLst>
  <p:sldIdLst>
    <p:sldId id="299" r:id="rId6"/>
  </p:sldIdLst>
  <p:sldSz cx="9144000" cy="5143500" type="screen16x9"/>
  <p:notesSz cx="6669088" cy="9926638"/>
  <p:custShowLst>
    <p:custShow name="Tabel of Content"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pidemiology" id="{A16CF60F-3ED1-45E4-9C0F-3E0DDB2C3446}">
          <p14:sldIdLst>
            <p14:sldId id="299"/>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B2A499"/>
    <a:srgbClr val="DADADA"/>
    <a:srgbClr val="CCD9D3"/>
    <a:srgbClr val="99B3A8"/>
    <a:srgbClr val="717171"/>
    <a:srgbClr val="7BED45"/>
    <a:srgbClr val="7400BF"/>
    <a:srgbClr val="426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79906" autoAdjust="0"/>
  </p:normalViewPr>
  <p:slideViewPr>
    <p:cSldViewPr snapToGrid="0">
      <p:cViewPr varScale="1">
        <p:scale>
          <a:sx n="166" d="100"/>
          <a:sy n="166" d="100"/>
        </p:scale>
        <p:origin x="1734" y="162"/>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5382"/>
    </p:cViewPr>
  </p:sorterViewPr>
  <p:notesViewPr>
    <p:cSldViewPr>
      <p:cViewPr varScale="1">
        <p:scale>
          <a:sx n="103" d="100"/>
          <a:sy n="103" d="100"/>
        </p:scale>
        <p:origin x="4464" y="184"/>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9022693065238601E-2"/>
          <c:y val="9.6451589518052702E-2"/>
          <c:w val="0.71352928303134"/>
          <c:h val="0.73574094083451003"/>
        </c:manualLayout>
      </c:layout>
      <c:barChart>
        <c:barDir val="col"/>
        <c:grouping val="clustered"/>
        <c:varyColors val="0"/>
        <c:ser>
          <c:idx val="0"/>
          <c:order val="0"/>
          <c:tx>
            <c:strRef>
              <c:f>Sheet1!$B$1</c:f>
              <c:strCache>
                <c:ptCount val="1"/>
                <c:pt idx="0">
                  <c:v>Hypertension</c:v>
                </c:pt>
              </c:strCache>
            </c:strRef>
          </c:tx>
          <c:spPr>
            <a:solidFill>
              <a:schemeClr val="accent1"/>
            </a:solidFill>
            <a:ln>
              <a:noFill/>
            </a:ln>
            <a:effectLst/>
          </c:spPr>
          <c:invertIfNegative val="0"/>
          <c:dLbls>
            <c:dLbl>
              <c:idx val="0"/>
              <c:tx>
                <c:rich>
                  <a:bodyPr/>
                  <a:lstStyle/>
                  <a:p>
                    <a:r>
                      <a:rPr lang="en-US" b="0" dirty="0">
                        <a:latin typeface="Calibri"/>
                        <a:cs typeface="Calibri"/>
                      </a:rPr>
                      <a:t>28%</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Calibri"/>
                    <a:ea typeface="+mn-ea"/>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General</c:formatCode>
                <c:ptCount val="1"/>
                <c:pt idx="0">
                  <c:v>27.7</c:v>
                </c:pt>
              </c:numCache>
            </c:numRef>
          </c:val>
          <c:extLst>
            <c:ext xmlns:c16="http://schemas.microsoft.com/office/drawing/2014/chart" uri="{C3380CC4-5D6E-409C-BE32-E72D297353CC}">
              <c16:uniqueId val="{00000001-7974-4636-95CF-7060E1565482}"/>
            </c:ext>
          </c:extLst>
        </c:ser>
        <c:ser>
          <c:idx val="1"/>
          <c:order val="1"/>
          <c:tx>
            <c:strRef>
              <c:f>Sheet1!$C$1</c:f>
              <c:strCache>
                <c:ptCount val="1"/>
                <c:pt idx="0">
                  <c:v>Hypercholesterolemia</c:v>
                </c:pt>
              </c:strCache>
            </c:strRef>
          </c:tx>
          <c:spPr>
            <a:solidFill>
              <a:schemeClr val="accent3">
                <a:lumMod val="60000"/>
                <a:lumOff val="40000"/>
              </a:schemeClr>
            </a:solidFill>
            <a:ln>
              <a:noFill/>
            </a:ln>
            <a:effectLst/>
          </c:spPr>
          <c:invertIfNegative val="0"/>
          <c:dLbls>
            <c:dLbl>
              <c:idx val="0"/>
              <c:tx>
                <c:rich>
                  <a:bodyPr/>
                  <a:lstStyle/>
                  <a:p>
                    <a:r>
                      <a:rPr lang="en-US" b="0" dirty="0"/>
                      <a:t>45%</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Sheet1!$C$2</c:f>
              <c:numCache>
                <c:formatCode>General</c:formatCode>
                <c:ptCount val="1"/>
                <c:pt idx="0">
                  <c:v>45.4</c:v>
                </c:pt>
              </c:numCache>
            </c:numRef>
          </c:val>
          <c:extLst>
            <c:ext xmlns:c16="http://schemas.microsoft.com/office/drawing/2014/chart" uri="{C3380CC4-5D6E-409C-BE32-E72D297353CC}">
              <c16:uniqueId val="{00000003-7974-4636-95CF-7060E1565482}"/>
            </c:ext>
          </c:extLst>
        </c:ser>
        <c:ser>
          <c:idx val="2"/>
          <c:order val="2"/>
          <c:tx>
            <c:strRef>
              <c:f>Sheet1!$D$1</c:f>
              <c:strCache>
                <c:ptCount val="1"/>
                <c:pt idx="0">
                  <c:v>Type 2 diabetes</c:v>
                </c:pt>
              </c:strCache>
            </c:strRef>
          </c:tx>
          <c:spPr>
            <a:solidFill>
              <a:schemeClr val="accent5"/>
            </a:solidFill>
            <a:ln>
              <a:noFill/>
            </a:ln>
            <a:effectLst/>
          </c:spPr>
          <c:invertIfNegative val="0"/>
          <c:dLbls>
            <c:dLbl>
              <c:idx val="0"/>
              <c:tx>
                <c:rich>
                  <a:bodyPr/>
                  <a:lstStyle/>
                  <a:p>
                    <a:r>
                      <a:rPr lang="en-US" b="0" dirty="0"/>
                      <a:t>35%</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Sheet1!$D$2</c:f>
              <c:numCache>
                <c:formatCode>General</c:formatCode>
                <c:ptCount val="1"/>
                <c:pt idx="0">
                  <c:v>34.6</c:v>
                </c:pt>
              </c:numCache>
            </c:numRef>
          </c:val>
          <c:extLst>
            <c:ext xmlns:c16="http://schemas.microsoft.com/office/drawing/2014/chart" uri="{C3380CC4-5D6E-409C-BE32-E72D297353CC}">
              <c16:uniqueId val="{00000005-7974-4636-95CF-7060E1565482}"/>
            </c:ext>
          </c:extLst>
        </c:ser>
        <c:ser>
          <c:idx val="3"/>
          <c:order val="3"/>
          <c:tx>
            <c:strRef>
              <c:f>Sheet1!$E$1</c:f>
              <c:strCache>
                <c:ptCount val="1"/>
                <c:pt idx="0">
                  <c:v>Osteoporosis</c:v>
                </c:pt>
              </c:strCache>
            </c:strRef>
          </c:tx>
          <c:spPr>
            <a:solidFill>
              <a:schemeClr val="accent1">
                <a:lumMod val="75000"/>
              </a:schemeClr>
            </a:solidFill>
            <a:ln>
              <a:noFill/>
            </a:ln>
            <a:effectLst/>
          </c:spPr>
          <c:invertIfNegative val="0"/>
          <c:dLbls>
            <c:dLbl>
              <c:idx val="0"/>
              <c:tx>
                <c:rich>
                  <a:bodyPr/>
                  <a:lstStyle/>
                  <a:p>
                    <a:r>
                      <a:rPr lang="en-US" b="0" dirty="0"/>
                      <a:t>49%</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Sheet1!$E$2</c:f>
              <c:numCache>
                <c:formatCode>General</c:formatCode>
                <c:ptCount val="1"/>
                <c:pt idx="0">
                  <c:v>48.9</c:v>
                </c:pt>
              </c:numCache>
            </c:numRef>
          </c:val>
          <c:extLst>
            <c:ext xmlns:c16="http://schemas.microsoft.com/office/drawing/2014/chart" uri="{C3380CC4-5D6E-409C-BE32-E72D297353CC}">
              <c16:uniqueId val="{00000007-7974-4636-95CF-7060E1565482}"/>
            </c:ext>
          </c:extLst>
        </c:ser>
        <c:ser>
          <c:idx val="4"/>
          <c:order val="4"/>
          <c:tx>
            <c:strRef>
              <c:f>Sheet1!$F$1</c:f>
              <c:strCache>
                <c:ptCount val="1"/>
                <c:pt idx="0">
                  <c:v>Hypothyroidism</c:v>
                </c:pt>
              </c:strCache>
            </c:strRef>
          </c:tx>
          <c:spPr>
            <a:solidFill>
              <a:schemeClr val="accent2"/>
            </a:solidFill>
            <a:ln>
              <a:noFill/>
            </a:ln>
            <a:effectLst/>
          </c:spPr>
          <c:invertIfNegative val="0"/>
          <c:dLbls>
            <c:dLbl>
              <c:idx val="0"/>
              <c:tx>
                <c:rich>
                  <a:bodyPr/>
                  <a:lstStyle/>
                  <a:p>
                    <a:r>
                      <a:rPr lang="en-US" b="0" dirty="0"/>
                      <a:t>32%</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Sheet1!$F$2</c:f>
              <c:numCache>
                <c:formatCode>General</c:formatCode>
                <c:ptCount val="1"/>
                <c:pt idx="0">
                  <c:v>31.6</c:v>
                </c:pt>
              </c:numCache>
            </c:numRef>
          </c:val>
          <c:extLst>
            <c:ext xmlns:c16="http://schemas.microsoft.com/office/drawing/2014/chart" uri="{C3380CC4-5D6E-409C-BE32-E72D297353CC}">
              <c16:uniqueId val="{00000009-7974-4636-95CF-7060E1565482}"/>
            </c:ext>
          </c:extLst>
        </c:ser>
        <c:ser>
          <c:idx val="5"/>
          <c:order val="5"/>
          <c:tx>
            <c:strRef>
              <c:f>Sheet1!$G$1</c:f>
              <c:strCache>
                <c:ptCount val="1"/>
                <c:pt idx="0">
                  <c:v>Gout</c:v>
                </c:pt>
              </c:strCache>
            </c:strRef>
          </c:tx>
          <c:spPr>
            <a:solidFill>
              <a:schemeClr val="accent2">
                <a:lumMod val="75000"/>
              </a:schemeClr>
            </a:solidFill>
            <a:ln>
              <a:noFill/>
            </a:ln>
            <a:effectLst/>
          </c:spPr>
          <c:invertIfNegative val="0"/>
          <c:dLbls>
            <c:dLbl>
              <c:idx val="0"/>
              <c:tx>
                <c:rich>
                  <a:bodyPr/>
                  <a:lstStyle/>
                  <a:p>
                    <a:r>
                      <a:rPr lang="en-US" b="0" dirty="0"/>
                      <a:t>63%</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Sheet1!$G$2</c:f>
              <c:numCache>
                <c:formatCode>General</c:formatCode>
                <c:ptCount val="1"/>
                <c:pt idx="0">
                  <c:v>63.2</c:v>
                </c:pt>
              </c:numCache>
            </c:numRef>
          </c:val>
          <c:extLst>
            <c:ext xmlns:c16="http://schemas.microsoft.com/office/drawing/2014/chart" uri="{C3380CC4-5D6E-409C-BE32-E72D297353CC}">
              <c16:uniqueId val="{0000000B-7974-4636-95CF-7060E1565482}"/>
            </c:ext>
          </c:extLst>
        </c:ser>
        <c:ser>
          <c:idx val="6"/>
          <c:order val="6"/>
          <c:tx>
            <c:strRef>
              <c:f>Sheet1!$H$1</c:f>
              <c:strCache>
                <c:ptCount val="1"/>
                <c:pt idx="0">
                  <c:v>Seizure disorders</c:v>
                </c:pt>
              </c:strCache>
            </c:strRef>
          </c:tx>
          <c:spPr>
            <a:solidFill>
              <a:schemeClr val="accent1">
                <a:lumMod val="50000"/>
              </a:schemeClr>
            </a:solidFill>
            <a:ln>
              <a:noFill/>
            </a:ln>
            <a:effectLst/>
          </c:spPr>
          <c:invertIfNegative val="0"/>
          <c:dLbls>
            <c:dLbl>
              <c:idx val="0"/>
              <c:tx>
                <c:rich>
                  <a:bodyPr/>
                  <a:lstStyle/>
                  <a:p>
                    <a:r>
                      <a:rPr lang="en-US" b="0" dirty="0"/>
                      <a:t>39%</a:t>
                    </a:r>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7974-4636-95CF-7060E1565482}"/>
                </c:ext>
              </c:extLst>
            </c:dLbl>
            <c:spPr>
              <a:noFill/>
              <a:ln>
                <a:noFill/>
              </a:ln>
              <a:effectLst/>
            </c:spPr>
            <c:txPr>
              <a:bodyPr rot="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Sheet1!$H$2</c:f>
              <c:numCache>
                <c:formatCode>General</c:formatCode>
                <c:ptCount val="1"/>
                <c:pt idx="0">
                  <c:v>39.299999999999997</c:v>
                </c:pt>
              </c:numCache>
            </c:numRef>
          </c:val>
          <c:extLst>
            <c:ext xmlns:c16="http://schemas.microsoft.com/office/drawing/2014/chart" uri="{C3380CC4-5D6E-409C-BE32-E72D297353CC}">
              <c16:uniqueId val="{0000000D-7974-4636-95CF-7060E1565482}"/>
            </c:ext>
          </c:extLst>
        </c:ser>
        <c:dLbls>
          <c:showLegendKey val="0"/>
          <c:showVal val="0"/>
          <c:showCatName val="0"/>
          <c:showSerName val="0"/>
          <c:showPercent val="0"/>
          <c:showBubbleSize val="0"/>
        </c:dLbls>
        <c:gapWidth val="150"/>
        <c:axId val="-1945663648"/>
        <c:axId val="-1945661600"/>
      </c:barChart>
      <c:catAx>
        <c:axId val="-1945663648"/>
        <c:scaling>
          <c:orientation val="minMax"/>
        </c:scaling>
        <c:delete val="0"/>
        <c:axPos val="b"/>
        <c:numFmt formatCode="General" sourceLinked="1"/>
        <c:majorTickMark val="out"/>
        <c:minorTickMark val="none"/>
        <c:tickLblPos val="nextTo"/>
        <c:spPr>
          <a:noFill/>
          <a:ln w="12700" cap="flat" cmpd="sng" algn="ctr">
            <a:solidFill>
              <a:srgbClr val="000000"/>
            </a:solidFill>
            <a:prstDash val="solid"/>
            <a:round/>
            <a:headEnd type="none" w="med" len="med"/>
            <a:tailEnd type="none" w="med" len="med"/>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45661600"/>
        <c:crosses val="autoZero"/>
        <c:auto val="1"/>
        <c:lblAlgn val="ctr"/>
        <c:lblOffset val="100"/>
        <c:noMultiLvlLbl val="0"/>
      </c:catAx>
      <c:valAx>
        <c:axId val="-1945661600"/>
        <c:scaling>
          <c:orientation val="minMax"/>
          <c:max val="100"/>
          <c:min val="0"/>
        </c:scaling>
        <c:delete val="0"/>
        <c:axPos val="l"/>
        <c:title>
          <c:tx>
            <c:rich>
              <a:bodyPr rot="-5400000" spcFirstLastPara="1" vertOverflow="ellipsis" vert="horz" wrap="square" anchor="ctr" anchorCtr="1"/>
              <a:lstStyle/>
              <a:p>
                <a:pPr>
                  <a:defRPr lang="en-US" sz="1000" b="1" i="0" u="none" strike="noStrike" kern="1200" baseline="0">
                    <a:solidFill>
                      <a:schemeClr val="tx1"/>
                    </a:solidFill>
                    <a:latin typeface="+mn-lt"/>
                    <a:ea typeface="+mn-ea"/>
                    <a:cs typeface="+mn-cs"/>
                  </a:defRPr>
                </a:pPr>
                <a:r>
                  <a:rPr lang="en-US"/>
                  <a:t>Nonadherent Patients,</a:t>
                </a:r>
                <a:r>
                  <a:rPr lang="en-US" baseline="0"/>
                  <a:t>*</a:t>
                </a:r>
                <a:r>
                  <a:rPr lang="en-US"/>
                  <a:t> %</a:t>
                </a:r>
                <a:r>
                  <a:rPr lang="en-US" baseline="30000"/>
                  <a:t>1</a:t>
                </a:r>
              </a:p>
            </c:rich>
          </c:tx>
          <c:layout>
            <c:manualLayout>
              <c:xMode val="edge"/>
              <c:yMode val="edge"/>
              <c:x val="0"/>
              <c:y val="0.177859630832749"/>
            </c:manualLayout>
          </c:layout>
          <c:overlay val="0"/>
          <c:spPr>
            <a:noFill/>
            <a:ln>
              <a:noFill/>
            </a:ln>
            <a:effectLst/>
          </c:spPr>
          <c:txPr>
            <a:bodyPr rot="-5400000" spcFirstLastPara="1" vertOverflow="ellipsis" vert="horz" wrap="square" anchor="ctr" anchorCtr="1"/>
            <a:lstStyle/>
            <a:p>
              <a:pPr>
                <a:defRPr lang="en-US" sz="10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2700" cap="flat" cmpd="sng" algn="ctr">
            <a:solidFill>
              <a:srgbClr val="000000"/>
            </a:solidFill>
            <a:prstDash val="solid"/>
            <a:round/>
            <a:headEnd type="none" w="med" len="med"/>
            <a:tailEnd type="none" w="med" len="med"/>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945663648"/>
        <c:crosses val="autoZero"/>
        <c:crossBetween val="between"/>
        <c:majorUnit val="25"/>
      </c:valAx>
      <c:spPr>
        <a:noFill/>
        <a:ln w="25401">
          <a:noFill/>
        </a:ln>
        <a:effectLst/>
      </c:spPr>
    </c:plotArea>
    <c:legend>
      <c:legendPos val="tr"/>
      <c:layout>
        <c:manualLayout>
          <c:xMode val="edge"/>
          <c:yMode val="edge"/>
          <c:x val="9.6322213835579096E-2"/>
          <c:y val="0.90538803296062198"/>
          <c:w val="0.86510716790009901"/>
          <c:h val="9.4611967039378006E-2"/>
        </c:manualLayout>
      </c:layout>
      <c:overlay val="0"/>
      <c:spPr>
        <a:noFill/>
        <a:ln>
          <a:noFill/>
        </a:ln>
        <a:effectLst/>
      </c:spPr>
      <c:txPr>
        <a:bodyPr rot="0" spcFirstLastPara="1" vertOverflow="ellipsis" vert="horz" wrap="square" anchor="ctr" anchorCtr="1"/>
        <a:lstStyle/>
        <a:p>
          <a:pPr>
            <a:defRPr lang="en-US"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sz="1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50530605376099"/>
          <c:y val="9.5272698400643396E-2"/>
          <c:w val="0.60658603495974905"/>
          <c:h val="0.73574094083451003"/>
        </c:manualLayout>
      </c:layout>
      <c:barChart>
        <c:barDir val="col"/>
        <c:grouping val="clustered"/>
        <c:varyColors val="0"/>
        <c:ser>
          <c:idx val="0"/>
          <c:order val="0"/>
          <c:tx>
            <c:strRef>
              <c:f>Sheet1!$B$1</c:f>
              <c:strCache>
                <c:ptCount val="1"/>
                <c:pt idx="0">
                  <c:v>Hypertension</c:v>
                </c:pt>
              </c:strCache>
            </c:strRef>
          </c:tx>
          <c:spPr>
            <a:solidFill>
              <a:schemeClr val="accent1"/>
            </a:solidFill>
          </c:spPr>
          <c:invertIfNegative val="0"/>
          <c:dLbls>
            <c:dLbl>
              <c:idx val="0"/>
              <c:tx>
                <c:rich>
                  <a:bodyPr/>
                  <a:lstStyle/>
                  <a:p>
                    <a:r>
                      <a:rPr lang="en-US"/>
                      <a:t>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215-48F8-A356-DC239552802B}"/>
                </c:ext>
              </c:extLst>
            </c:dLbl>
            <c:spPr>
              <a:noFill/>
              <a:ln>
                <a:noFill/>
              </a:ln>
              <a:effectLst/>
            </c:spPr>
            <c:txPr>
              <a:bodyPr/>
              <a:lstStyle/>
              <a:p>
                <a:pPr>
                  <a:defRPr lang="en-US"/>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General</c:formatCode>
                <c:ptCount val="1"/>
                <c:pt idx="0">
                  <c:v>60</c:v>
                </c:pt>
              </c:numCache>
            </c:numRef>
          </c:val>
          <c:extLst>
            <c:ext xmlns:c16="http://schemas.microsoft.com/office/drawing/2014/chart" uri="{C3380CC4-5D6E-409C-BE32-E72D297353CC}">
              <c16:uniqueId val="{00000001-B215-48F8-A356-DC239552802B}"/>
            </c:ext>
          </c:extLst>
        </c:ser>
        <c:dLbls>
          <c:showLegendKey val="0"/>
          <c:showVal val="0"/>
          <c:showCatName val="0"/>
          <c:showSerName val="0"/>
          <c:showPercent val="0"/>
          <c:showBubbleSize val="0"/>
        </c:dLbls>
        <c:gapWidth val="150"/>
        <c:axId val="-1943866112"/>
        <c:axId val="-1943863824"/>
      </c:barChart>
      <c:catAx>
        <c:axId val="-1943866112"/>
        <c:scaling>
          <c:orientation val="minMax"/>
        </c:scaling>
        <c:delete val="0"/>
        <c:axPos val="b"/>
        <c:numFmt formatCode="General" sourceLinked="1"/>
        <c:majorTickMark val="out"/>
        <c:minorTickMark val="none"/>
        <c:tickLblPos val="nextTo"/>
        <c:spPr>
          <a:ln w="12700" cap="flat" cmpd="sng" algn="ctr">
            <a:solidFill>
              <a:srgbClr val="000000"/>
            </a:solidFill>
            <a:prstDash val="solid"/>
            <a:round/>
            <a:headEnd type="none" w="med" len="med"/>
            <a:tailEnd type="none" w="med" len="med"/>
          </a:ln>
        </c:spPr>
        <c:txPr>
          <a:bodyPr/>
          <a:lstStyle/>
          <a:p>
            <a:pPr>
              <a:defRPr lang="en-US"/>
            </a:pPr>
            <a:endParaRPr lang="en-US"/>
          </a:p>
        </c:txPr>
        <c:crossAx val="-1943863824"/>
        <c:crosses val="autoZero"/>
        <c:auto val="1"/>
        <c:lblAlgn val="ctr"/>
        <c:lblOffset val="100"/>
        <c:noMultiLvlLbl val="0"/>
      </c:catAx>
      <c:valAx>
        <c:axId val="-1943863824"/>
        <c:scaling>
          <c:orientation val="minMax"/>
          <c:max val="100"/>
          <c:min val="0"/>
        </c:scaling>
        <c:delete val="0"/>
        <c:axPos val="l"/>
        <c:title>
          <c:tx>
            <c:rich>
              <a:bodyPr/>
              <a:lstStyle/>
              <a:p>
                <a:pPr>
                  <a:defRPr lang="en-US">
                    <a:latin typeface="Calibri"/>
                    <a:cs typeface="Calibri"/>
                  </a:defRPr>
                </a:pPr>
                <a:r>
                  <a:rPr lang="en-US">
                    <a:latin typeface="Calibri"/>
                    <a:cs typeface="Calibri"/>
                  </a:rPr>
                  <a:t>Nonadherent Patients,</a:t>
                </a:r>
                <a:r>
                  <a:rPr lang="en-US" baseline="0">
                    <a:latin typeface="Calibri"/>
                    <a:cs typeface="Calibri"/>
                  </a:rPr>
                  <a:t>*</a:t>
                </a:r>
                <a:r>
                  <a:rPr lang="en-US">
                    <a:latin typeface="Calibri"/>
                    <a:cs typeface="Calibri"/>
                  </a:rPr>
                  <a:t> %</a:t>
                </a:r>
                <a:r>
                  <a:rPr lang="en-US" baseline="30000">
                    <a:latin typeface="Calibri"/>
                    <a:cs typeface="Calibri"/>
                  </a:rPr>
                  <a:t>2</a:t>
                </a:r>
              </a:p>
            </c:rich>
          </c:tx>
          <c:layout>
            <c:manualLayout>
              <c:xMode val="edge"/>
              <c:yMode val="edge"/>
              <c:x val="3.5143992444585603E-2"/>
              <c:y val="0.18662795715257199"/>
            </c:manualLayout>
          </c:layout>
          <c:overlay val="0"/>
        </c:title>
        <c:numFmt formatCode="General" sourceLinked="1"/>
        <c:majorTickMark val="out"/>
        <c:minorTickMark val="none"/>
        <c:tickLblPos val="nextTo"/>
        <c:spPr>
          <a:ln w="12700" cap="flat" cmpd="sng" algn="ctr">
            <a:solidFill>
              <a:srgbClr val="000000"/>
            </a:solidFill>
            <a:prstDash val="solid"/>
            <a:round/>
            <a:headEnd type="none" w="med" len="med"/>
            <a:tailEnd type="none" w="med" len="med"/>
          </a:ln>
        </c:spPr>
        <c:txPr>
          <a:bodyPr/>
          <a:lstStyle/>
          <a:p>
            <a:pPr>
              <a:defRPr lang="en-US" sz="1000">
                <a:latin typeface="Calibri"/>
                <a:cs typeface="Calibri"/>
              </a:defRPr>
            </a:pPr>
            <a:endParaRPr lang="en-US"/>
          </a:p>
        </c:txPr>
        <c:crossAx val="-1943866112"/>
        <c:crosses val="autoZero"/>
        <c:crossBetween val="between"/>
        <c:majorUnit val="25"/>
      </c:valAx>
      <c:spPr>
        <a:noFill/>
        <a:ln w="25401">
          <a:noFill/>
        </a:ln>
      </c:spPr>
    </c:plotArea>
    <c:plotVisOnly val="1"/>
    <c:dispBlanksAs val="gap"/>
    <c:showDLblsOverMax val="0"/>
  </c:chart>
  <c:txPr>
    <a:bodyPr/>
    <a:lstStyle/>
    <a:p>
      <a:pPr>
        <a:defRPr sz="10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defRPr/>
            </a:pPr>
            <a:r>
              <a:rPr lang="en-US" dirty="0"/>
              <a:t>This chart demonstrates the rates of medication nonadherence among patients treated for </a:t>
            </a:r>
            <a:r>
              <a:rPr lang="en-US" dirty="0" err="1"/>
              <a:t>nonpsychiatric</a:t>
            </a:r>
            <a:r>
              <a:rPr lang="en-US" dirty="0"/>
              <a:t> conditions.</a:t>
            </a:r>
          </a:p>
          <a:p>
            <a:pPr lvl="1">
              <a:spcBef>
                <a:spcPts val="0"/>
              </a:spcBef>
              <a:defRPr/>
            </a:pPr>
            <a:r>
              <a:rPr lang="en-US" dirty="0"/>
              <a:t>These were chosen to demonstrate that nonadherence is common among diseases that are similar to schizophrenia in that they are chronic, commonly occur in adults, and require regular and persistent drug therapy.</a:t>
            </a:r>
          </a:p>
          <a:p>
            <a:pPr>
              <a:defRPr/>
            </a:pPr>
            <a:r>
              <a:rPr lang="en-US" dirty="0"/>
              <a:t>The study sample included approximately 1.3 million individuals aged 18 years or older who had a diagnosis of gout, hypercholesterolemia, hypertension, hypothyroidism, osteoporosis, seizure disorders, or type 2 diabetes during the study period.</a:t>
            </a:r>
          </a:p>
          <a:p>
            <a:pPr>
              <a:defRPr/>
            </a:pPr>
            <a:r>
              <a:rPr lang="en-US" dirty="0"/>
              <a:t>The study data came from the 2001-2004 MarketScan Research databases.</a:t>
            </a:r>
          </a:p>
          <a:p>
            <a:pPr>
              <a:defRPr/>
            </a:pPr>
            <a:r>
              <a:rPr lang="en-US" dirty="0"/>
              <a:t>MPR was used to measure adherence.</a:t>
            </a:r>
          </a:p>
          <a:p>
            <a:pPr lvl="1">
              <a:spcBef>
                <a:spcPts val="0"/>
              </a:spcBef>
              <a:defRPr/>
            </a:pPr>
            <a:r>
              <a:rPr lang="en-US" dirty="0"/>
              <a:t>The MPR was the days’ supply of the drug dispensed during the follow-up year divided by the number of days in the year.</a:t>
            </a:r>
          </a:p>
          <a:p>
            <a:pPr>
              <a:defRPr/>
            </a:pPr>
            <a:endParaRPr lang="en-US" dirty="0"/>
          </a:p>
          <a:p>
            <a:pPr fontAlgn="auto">
              <a:spcAft>
                <a:spcPts val="0"/>
              </a:spcAft>
              <a:defRPr/>
            </a:pPr>
            <a:r>
              <a:rPr lang="en-US" sz="900" b="1" dirty="0">
                <a:solidFill>
                  <a:prstClr val="black"/>
                </a:solidFill>
                <a:cs typeface="Calibri"/>
              </a:rPr>
              <a:t>Reference</a:t>
            </a:r>
          </a:p>
          <a:p>
            <a:pPr fontAlgn="auto">
              <a:spcBef>
                <a:spcPts val="0"/>
              </a:spcBef>
              <a:spcAft>
                <a:spcPts val="0"/>
              </a:spcAft>
              <a:defRPr/>
            </a:pPr>
            <a:r>
              <a:rPr lang="en-US" sz="900" dirty="0">
                <a:solidFill>
                  <a:prstClr val="black"/>
                </a:solidFill>
                <a:cs typeface="Calibri"/>
              </a:rPr>
              <a:t>Briesacher BA, Andrade SE, Fouayzi H, Chan KA. Comparison of drug adherence rates among patients with seven different medical conditions. </a:t>
            </a:r>
            <a:r>
              <a:rPr lang="en-US" sz="900" i="1" dirty="0">
                <a:solidFill>
                  <a:prstClr val="black"/>
                </a:solidFill>
                <a:cs typeface="Calibri"/>
              </a:rPr>
              <a:t>Pharmacotherapy</a:t>
            </a:r>
            <a:r>
              <a:rPr lang="en-US" sz="900" dirty="0">
                <a:solidFill>
                  <a:prstClr val="black"/>
                </a:solidFill>
                <a:cs typeface="Calibri"/>
              </a:rPr>
              <a:t>. 2008;28(4):437-443.</a:t>
            </a:r>
            <a:endParaRPr lang="en-US" sz="1200" dirty="0">
              <a:solidFill>
                <a:prstClr val="black"/>
              </a:solidFill>
              <a:cs typeface="Calibri"/>
            </a:endParaRPr>
          </a:p>
          <a:p>
            <a:pPr>
              <a:defRPr/>
            </a:pPr>
            <a:endParaRPr lang="en-US" dirty="0"/>
          </a:p>
          <a:p>
            <a:pPr>
              <a:defRPr/>
            </a:pPr>
            <a:endParaRPr lang="en-US" dirty="0"/>
          </a:p>
        </p:txBody>
      </p:sp>
      <p:sp>
        <p:nvSpPr>
          <p:cNvPr id="4" name="Slide Number Placeholder 3"/>
          <p:cNvSpPr>
            <a:spLocks noGrp="1"/>
          </p:cNvSpPr>
          <p:nvPr>
            <p:ph type="sldNum" sz="quarter" idx="5"/>
          </p:nvPr>
        </p:nvSpPr>
        <p:spPr/>
        <p:txBody>
          <a:bodyPr/>
          <a:lstStyle/>
          <a:p>
            <a:pPr>
              <a:defRPr/>
            </a:pPr>
            <a:fld id="{AEA3D69E-60A1-4A53-8FFF-7DB3B7C516A4}" type="slidenum">
              <a:rPr lang="en-US" smtClean="0">
                <a:solidFill>
                  <a:prstClr val="black"/>
                </a:solidFill>
              </a:rPr>
              <a:pPr>
                <a:defRPr/>
              </a:pPr>
              <a:t>1</a:t>
            </a:fld>
            <a:endParaRPr lang="en-US" dirty="0">
              <a:solidFill>
                <a:prstClr val="black"/>
              </a:solidFill>
            </a:endParaRPr>
          </a:p>
        </p:txBody>
      </p:sp>
      <p:sp>
        <p:nvSpPr>
          <p:cNvPr id="117763" name="Slide Image Placeholder 7"/>
          <p:cNvSpPr>
            <a:spLocks noGrp="1" noRot="1" noChangeAspect="1"/>
          </p:cNvSpPr>
          <p:nvPr>
            <p:ph type="sldImg"/>
          </p:nvPr>
        </p:nvSpPr>
        <p:spPr bwMode="auto">
          <a:noFill/>
          <a:ln>
            <a:solidFill>
              <a:srgbClr val="000000"/>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761436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sz="18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0468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16050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7225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89714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0085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79135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4473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01538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91834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477062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648842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45556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504959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89199520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061487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75931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6" name="Logo">
            <a:extLst>
              <a:ext uri="{FF2B5EF4-FFF2-40B4-BE49-F238E27FC236}">
                <a16:creationId xmlns:a16="http://schemas.microsoft.com/office/drawing/2014/main" id="{1839623C-6311-45DE-964E-EA194FEE2F62}"/>
              </a:ext>
            </a:extLst>
          </p:cNvPr>
          <p:cNvSpPr/>
          <p:nvPr userDrawn="1"/>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Tree>
    <p:extLst>
      <p:ext uri="{BB962C8B-B14F-4D97-AF65-F5344CB8AC3E}">
        <p14:creationId xmlns:p14="http://schemas.microsoft.com/office/powerpoint/2010/main" val="43488647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1 column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7" name="Text Placeholder 23">
            <a:extLst>
              <a:ext uri="{FF2B5EF4-FFF2-40B4-BE49-F238E27FC236}">
                <a16:creationId xmlns:a16="http://schemas.microsoft.com/office/drawing/2014/main" id="{EE4FF2DE-3502-4420-9681-B487800F6C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0" name="Title Placeholder 1">
            <a:extLst>
              <a:ext uri="{FF2B5EF4-FFF2-40B4-BE49-F238E27FC236}">
                <a16:creationId xmlns:a16="http://schemas.microsoft.com/office/drawing/2014/main" id="{5B2F6F31-F384-4562-8F2C-0827FCA37891}"/>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1" name="Content Placeholder 2">
            <a:extLst>
              <a:ext uri="{FF2B5EF4-FFF2-40B4-BE49-F238E27FC236}">
                <a16:creationId xmlns:a16="http://schemas.microsoft.com/office/drawing/2014/main" id="{096AAC8E-5C18-4F06-B0E9-E1260B3C48CE}"/>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a:extLst>
              <a:ext uri="{FF2B5EF4-FFF2-40B4-BE49-F238E27FC236}">
                <a16:creationId xmlns:a16="http://schemas.microsoft.com/office/drawing/2014/main" id="{CC95D003-9990-4486-B46C-5A929AD5E507}"/>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Pladsholder til tekst 4">
            <a:extLst>
              <a:ext uri="{FF2B5EF4-FFF2-40B4-BE49-F238E27FC236}">
                <a16:creationId xmlns:a16="http://schemas.microsoft.com/office/drawing/2014/main" id="{31EEBE49-0314-468D-BD4B-9620C03E8DE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58EAD46E-339D-4B6B-A482-BB113F38D99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57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mp; 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5"/>
            <a:ext cx="7886700" cy="393586"/>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hasCustomPrompt="1"/>
          </p:nvPr>
        </p:nvSpPr>
        <p:spPr>
          <a:xfrm>
            <a:off x="628650" y="1031790"/>
            <a:ext cx="3918204" cy="3263504"/>
          </a:xfrm>
        </p:spPr>
        <p:txBody>
          <a:bodyPr/>
          <a:lstStyle>
            <a:lvl1pPr marL="0" indent="0">
              <a:buNone/>
              <a:defRPr sz="1800" baseline="0"/>
            </a:lvl1pPr>
          </a:lstStyle>
          <a:p>
            <a:pPr lvl="0"/>
            <a:r>
              <a:rPr lang="da-DK"/>
              <a:t>Click to add text</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hasCustomPrompt="1"/>
          </p:nvPr>
        </p:nvSpPr>
        <p:spPr>
          <a:xfrm>
            <a:off x="4597146" y="1031790"/>
            <a:ext cx="3918204" cy="3263504"/>
          </a:xfrm>
        </p:spPr>
        <p:txBody>
          <a:bodyPr/>
          <a:lstStyle>
            <a:lvl1pPr marL="0" indent="0">
              <a:buNone/>
              <a:defRPr sz="1800"/>
            </a:lvl1pPr>
          </a:lstStyle>
          <a:p>
            <a:pPr lvl="0"/>
            <a:r>
              <a:rPr lang="da-DK"/>
              <a:t>Click to add text</a:t>
            </a:r>
            <a:endParaRPr lang="en-US"/>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206244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33" Type="http://schemas.openxmlformats.org/officeDocument/2006/relationships/tags" Target="../tags/tag10.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32" Type="http://schemas.openxmlformats.org/officeDocument/2006/relationships/tags" Target="../tags/tag9.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5.xml"/><Relationship Id="rId36"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4.xml"/><Relationship Id="rId30" Type="http://schemas.openxmlformats.org/officeDocument/2006/relationships/tags" Target="../tags/tag7.xml"/><Relationship Id="rId35"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grpSp>
        <p:nvGrpSpPr>
          <p:cNvPr id="7" name="Group 23">
            <a:extLst>
              <a:ext uri="{FF2B5EF4-FFF2-40B4-BE49-F238E27FC236}">
                <a16:creationId xmlns:a16="http://schemas.microsoft.com/office/drawing/2014/main" id="{CBBD4793-BC93-4D2D-BEED-CC919FD04BE0}"/>
              </a:ext>
            </a:extLst>
          </p:cNvPr>
          <p:cNvGrpSpPr>
            <a:grpSpLocks/>
          </p:cNvGrpSpPr>
          <p:nvPr userDrawn="1">
            <p:custDataLst>
              <p:tags r:id="rId24"/>
            </p:custDataLst>
          </p:nvPr>
        </p:nvGrpSpPr>
        <p:grpSpPr bwMode="auto">
          <a:xfrm rot="5400000">
            <a:off x="-404813" y="1036638"/>
            <a:ext cx="163513" cy="207963"/>
            <a:chOff x="306035" y="-280498"/>
            <a:chExt cx="163140" cy="208455"/>
          </a:xfrm>
        </p:grpSpPr>
        <p:cxnSp>
          <p:nvCxnSpPr>
            <p:cNvPr id="10" name="Straight Connector 24">
              <a:extLst>
                <a:ext uri="{FF2B5EF4-FFF2-40B4-BE49-F238E27FC236}">
                  <a16:creationId xmlns:a16="http://schemas.microsoft.com/office/drawing/2014/main" id="{ECAC7F77-83EF-469D-AB0C-1EA0074546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1" name="Straight Arrow Connector 25">
              <a:extLst>
                <a:ext uri="{FF2B5EF4-FFF2-40B4-BE49-F238E27FC236}">
                  <a16:creationId xmlns:a16="http://schemas.microsoft.com/office/drawing/2014/main" id="{5C279300-EF90-4C5D-BBBA-1A1E3526B09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2" name="Group 23">
            <a:extLst>
              <a:ext uri="{FF2B5EF4-FFF2-40B4-BE49-F238E27FC236}">
                <a16:creationId xmlns:a16="http://schemas.microsoft.com/office/drawing/2014/main" id="{DDB74CB1-BF99-4AA4-B571-AA6D03E477D6}"/>
              </a:ext>
            </a:extLst>
          </p:cNvPr>
          <p:cNvGrpSpPr>
            <a:grpSpLocks/>
          </p:cNvGrpSpPr>
          <p:nvPr userDrawn="1">
            <p:custDataLst>
              <p:tags r:id="rId25"/>
            </p:custDataLst>
          </p:nvPr>
        </p:nvGrpSpPr>
        <p:grpSpPr bwMode="auto">
          <a:xfrm rot="5400000">
            <a:off x="-404813" y="179388"/>
            <a:ext cx="163513" cy="207963"/>
            <a:chOff x="306035" y="-280498"/>
            <a:chExt cx="163140" cy="208455"/>
          </a:xfrm>
        </p:grpSpPr>
        <p:cxnSp>
          <p:nvCxnSpPr>
            <p:cNvPr id="13" name="Straight Connector 24">
              <a:extLst>
                <a:ext uri="{FF2B5EF4-FFF2-40B4-BE49-F238E27FC236}">
                  <a16:creationId xmlns:a16="http://schemas.microsoft.com/office/drawing/2014/main" id="{5A5BD1A6-AF9C-4F5E-9C21-C1B13326936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4" name="Straight Arrow Connector 25">
              <a:extLst>
                <a:ext uri="{FF2B5EF4-FFF2-40B4-BE49-F238E27FC236}">
                  <a16:creationId xmlns:a16="http://schemas.microsoft.com/office/drawing/2014/main" id="{F0642BFC-7C5F-42EF-BE9E-5DA5DAAA3F51}"/>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5" name="Group 23">
            <a:extLst>
              <a:ext uri="{FF2B5EF4-FFF2-40B4-BE49-F238E27FC236}">
                <a16:creationId xmlns:a16="http://schemas.microsoft.com/office/drawing/2014/main" id="{971B6CBD-96C7-4066-9299-2FEF49CD6DCF}"/>
              </a:ext>
            </a:extLst>
          </p:cNvPr>
          <p:cNvGrpSpPr>
            <a:grpSpLocks/>
          </p:cNvGrpSpPr>
          <p:nvPr userDrawn="1">
            <p:custDataLst>
              <p:tags r:id="rId26"/>
            </p:custDataLst>
          </p:nvPr>
        </p:nvGrpSpPr>
        <p:grpSpPr bwMode="auto">
          <a:xfrm rot="16200000" flipV="1">
            <a:off x="-404813" y="4789487"/>
            <a:ext cx="163513" cy="207963"/>
            <a:chOff x="306035" y="-280498"/>
            <a:chExt cx="163140" cy="208455"/>
          </a:xfrm>
        </p:grpSpPr>
        <p:cxnSp>
          <p:nvCxnSpPr>
            <p:cNvPr id="16" name="Straight Connector 24">
              <a:extLst>
                <a:ext uri="{FF2B5EF4-FFF2-40B4-BE49-F238E27FC236}">
                  <a16:creationId xmlns:a16="http://schemas.microsoft.com/office/drawing/2014/main" id="{EBB2CD70-8715-4DED-B958-B571A9E1E23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7" name="Straight Arrow Connector 25">
              <a:extLst>
                <a:ext uri="{FF2B5EF4-FFF2-40B4-BE49-F238E27FC236}">
                  <a16:creationId xmlns:a16="http://schemas.microsoft.com/office/drawing/2014/main" id="{A8F69B38-308F-4CA4-A3E5-588E406E580C}"/>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8" name="Group 23">
            <a:extLst>
              <a:ext uri="{FF2B5EF4-FFF2-40B4-BE49-F238E27FC236}">
                <a16:creationId xmlns:a16="http://schemas.microsoft.com/office/drawing/2014/main" id="{4A1DCE9A-45C5-4A49-A565-8AA265D8DA6F}"/>
              </a:ext>
            </a:extLst>
          </p:cNvPr>
          <p:cNvGrpSpPr>
            <a:grpSpLocks/>
          </p:cNvGrpSpPr>
          <p:nvPr userDrawn="1">
            <p:custDataLst>
              <p:tags r:id="rId27"/>
            </p:custDataLst>
          </p:nvPr>
        </p:nvGrpSpPr>
        <p:grpSpPr bwMode="auto">
          <a:xfrm rot="5400000">
            <a:off x="-404813" y="1530350"/>
            <a:ext cx="163513" cy="207963"/>
            <a:chOff x="306035" y="-280498"/>
            <a:chExt cx="163140" cy="208455"/>
          </a:xfrm>
        </p:grpSpPr>
        <p:cxnSp>
          <p:nvCxnSpPr>
            <p:cNvPr id="19" name="Straight Connector 24">
              <a:extLst>
                <a:ext uri="{FF2B5EF4-FFF2-40B4-BE49-F238E27FC236}">
                  <a16:creationId xmlns:a16="http://schemas.microsoft.com/office/drawing/2014/main" id="{BD0E9C09-BC01-4259-97B4-A96ED3061A2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0" name="Straight Arrow Connector 25">
              <a:extLst>
                <a:ext uri="{FF2B5EF4-FFF2-40B4-BE49-F238E27FC236}">
                  <a16:creationId xmlns:a16="http://schemas.microsoft.com/office/drawing/2014/main" id="{A16A46B6-A957-4306-A2FC-CC4602992126}"/>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1" name="Group 23">
            <a:extLst>
              <a:ext uri="{FF2B5EF4-FFF2-40B4-BE49-F238E27FC236}">
                <a16:creationId xmlns:a16="http://schemas.microsoft.com/office/drawing/2014/main" id="{CD41ABF1-ACEB-4728-819D-89CCA6694AE0}"/>
              </a:ext>
            </a:extLst>
          </p:cNvPr>
          <p:cNvGrpSpPr>
            <a:grpSpLocks/>
          </p:cNvGrpSpPr>
          <p:nvPr userDrawn="1">
            <p:custDataLst>
              <p:tags r:id="rId28"/>
            </p:custDataLst>
          </p:nvPr>
        </p:nvGrpSpPr>
        <p:grpSpPr bwMode="auto">
          <a:xfrm rot="10800000" flipH="1">
            <a:off x="557213" y="-343958"/>
            <a:ext cx="163513" cy="207963"/>
            <a:chOff x="306035" y="-280498"/>
            <a:chExt cx="163140" cy="208455"/>
          </a:xfrm>
        </p:grpSpPr>
        <p:cxnSp>
          <p:nvCxnSpPr>
            <p:cNvPr id="22" name="Straight Connector 24">
              <a:extLst>
                <a:ext uri="{FF2B5EF4-FFF2-40B4-BE49-F238E27FC236}">
                  <a16:creationId xmlns:a16="http://schemas.microsoft.com/office/drawing/2014/main" id="{D753AB21-55F2-4F55-9936-11EA1AE32C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3" name="Straight Arrow Connector 25">
              <a:extLst>
                <a:ext uri="{FF2B5EF4-FFF2-40B4-BE49-F238E27FC236}">
                  <a16:creationId xmlns:a16="http://schemas.microsoft.com/office/drawing/2014/main" id="{9115CD81-BCDE-4A20-B25D-FF4248FEBB64}"/>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4" name="Group 23">
            <a:extLst>
              <a:ext uri="{FF2B5EF4-FFF2-40B4-BE49-F238E27FC236}">
                <a16:creationId xmlns:a16="http://schemas.microsoft.com/office/drawing/2014/main" id="{281DD190-A0C4-416C-9A61-456A47A8318D}"/>
              </a:ext>
            </a:extLst>
          </p:cNvPr>
          <p:cNvGrpSpPr>
            <a:grpSpLocks/>
          </p:cNvGrpSpPr>
          <p:nvPr userDrawn="1">
            <p:custDataLst>
              <p:tags r:id="rId29"/>
            </p:custDataLst>
          </p:nvPr>
        </p:nvGrpSpPr>
        <p:grpSpPr bwMode="auto">
          <a:xfrm rot="10800000">
            <a:off x="8512175" y="-343958"/>
            <a:ext cx="163513" cy="207963"/>
            <a:chOff x="306035" y="-280498"/>
            <a:chExt cx="163140" cy="208455"/>
          </a:xfrm>
        </p:grpSpPr>
        <p:cxnSp>
          <p:nvCxnSpPr>
            <p:cNvPr id="25" name="Straight Connector 24">
              <a:extLst>
                <a:ext uri="{FF2B5EF4-FFF2-40B4-BE49-F238E27FC236}">
                  <a16:creationId xmlns:a16="http://schemas.microsoft.com/office/drawing/2014/main" id="{FF470EC7-6CDF-4E06-A5C8-F682CA30EB2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4936EF67-BFA6-477D-8AFC-4952B5256C50}"/>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7" name="Group 23">
            <a:extLst>
              <a:ext uri="{FF2B5EF4-FFF2-40B4-BE49-F238E27FC236}">
                <a16:creationId xmlns:a16="http://schemas.microsoft.com/office/drawing/2014/main" id="{FFE4FDE5-A3A4-4119-A03E-76D89A1F1407}"/>
              </a:ext>
            </a:extLst>
          </p:cNvPr>
          <p:cNvGrpSpPr>
            <a:grpSpLocks/>
          </p:cNvGrpSpPr>
          <p:nvPr userDrawn="1">
            <p:custDataLst>
              <p:tags r:id="rId30"/>
            </p:custDataLst>
          </p:nvPr>
        </p:nvGrpSpPr>
        <p:grpSpPr bwMode="auto">
          <a:xfrm rot="5400000">
            <a:off x="-404813" y="1377950"/>
            <a:ext cx="163513" cy="207963"/>
            <a:chOff x="306035" y="-280498"/>
            <a:chExt cx="163140" cy="208455"/>
          </a:xfrm>
        </p:grpSpPr>
        <p:cxnSp>
          <p:nvCxnSpPr>
            <p:cNvPr id="28" name="Straight Connector 24">
              <a:extLst>
                <a:ext uri="{FF2B5EF4-FFF2-40B4-BE49-F238E27FC236}">
                  <a16:creationId xmlns:a16="http://schemas.microsoft.com/office/drawing/2014/main" id="{A6FB719E-487E-477D-9021-A793119733A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9" name="Straight Arrow Connector 25">
              <a:extLst>
                <a:ext uri="{FF2B5EF4-FFF2-40B4-BE49-F238E27FC236}">
                  <a16:creationId xmlns:a16="http://schemas.microsoft.com/office/drawing/2014/main" id="{4DE51F52-69A2-4C25-9E07-3E43D68F841E}"/>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0" name="Group 23">
            <a:extLst>
              <a:ext uri="{FF2B5EF4-FFF2-40B4-BE49-F238E27FC236}">
                <a16:creationId xmlns:a16="http://schemas.microsoft.com/office/drawing/2014/main" id="{EE74D0C3-3DE5-48B0-A57C-3747C838692B}"/>
              </a:ext>
            </a:extLst>
          </p:cNvPr>
          <p:cNvGrpSpPr>
            <a:grpSpLocks/>
          </p:cNvGrpSpPr>
          <p:nvPr userDrawn="1">
            <p:custDataLst>
              <p:tags r:id="rId31"/>
            </p:custDataLst>
          </p:nvPr>
        </p:nvGrpSpPr>
        <p:grpSpPr bwMode="auto">
          <a:xfrm rot="10800000" flipH="1">
            <a:off x="1120775" y="-343958"/>
            <a:ext cx="163513" cy="207963"/>
            <a:chOff x="306035" y="-280498"/>
            <a:chExt cx="163140" cy="208455"/>
          </a:xfrm>
        </p:grpSpPr>
        <p:cxnSp>
          <p:nvCxnSpPr>
            <p:cNvPr id="31" name="Straight Connector 24">
              <a:extLst>
                <a:ext uri="{FF2B5EF4-FFF2-40B4-BE49-F238E27FC236}">
                  <a16:creationId xmlns:a16="http://schemas.microsoft.com/office/drawing/2014/main" id="{AC42468C-0C80-48EA-97FF-D5982C7C542D}"/>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2" name="Straight Arrow Connector 25">
              <a:extLst>
                <a:ext uri="{FF2B5EF4-FFF2-40B4-BE49-F238E27FC236}">
                  <a16:creationId xmlns:a16="http://schemas.microsoft.com/office/drawing/2014/main" id="{48749183-9895-4E1B-917B-F949C2EA76A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3" name="Group 23">
            <a:extLst>
              <a:ext uri="{FF2B5EF4-FFF2-40B4-BE49-F238E27FC236}">
                <a16:creationId xmlns:a16="http://schemas.microsoft.com/office/drawing/2014/main" id="{99AFB529-B774-4132-BC0E-2D34112F2F14}"/>
              </a:ext>
            </a:extLst>
          </p:cNvPr>
          <p:cNvGrpSpPr>
            <a:grpSpLocks/>
          </p:cNvGrpSpPr>
          <p:nvPr userDrawn="1">
            <p:custDataLst>
              <p:tags r:id="rId32"/>
            </p:custDataLst>
          </p:nvPr>
        </p:nvGrpSpPr>
        <p:grpSpPr bwMode="auto">
          <a:xfrm rot="10800000" flipH="1">
            <a:off x="1292755" y="-343958"/>
            <a:ext cx="163513" cy="207963"/>
            <a:chOff x="306035" y="-280498"/>
            <a:chExt cx="163140" cy="208455"/>
          </a:xfrm>
        </p:grpSpPr>
        <p:cxnSp>
          <p:nvCxnSpPr>
            <p:cNvPr id="34" name="Straight Connector 24">
              <a:extLst>
                <a:ext uri="{FF2B5EF4-FFF2-40B4-BE49-F238E27FC236}">
                  <a16:creationId xmlns:a16="http://schemas.microsoft.com/office/drawing/2014/main" id="{D9B105AF-23CA-46BB-8207-AFF8FDE96E97}"/>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5" name="Straight Arrow Connector 25">
              <a:extLst>
                <a:ext uri="{FF2B5EF4-FFF2-40B4-BE49-F238E27FC236}">
                  <a16:creationId xmlns:a16="http://schemas.microsoft.com/office/drawing/2014/main" id="{0BDCB586-38BA-4815-B3D0-63CD54B40F82}"/>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6" name="Group 23">
            <a:extLst>
              <a:ext uri="{FF2B5EF4-FFF2-40B4-BE49-F238E27FC236}">
                <a16:creationId xmlns:a16="http://schemas.microsoft.com/office/drawing/2014/main" id="{7E5643EA-DA12-4153-82C0-253E569399F4}"/>
              </a:ext>
            </a:extLst>
          </p:cNvPr>
          <p:cNvGrpSpPr>
            <a:grpSpLocks/>
          </p:cNvGrpSpPr>
          <p:nvPr userDrawn="1">
            <p:custDataLst>
              <p:tags r:id="rId33"/>
            </p:custDataLst>
          </p:nvPr>
        </p:nvGrpSpPr>
        <p:grpSpPr bwMode="auto">
          <a:xfrm rot="5400000">
            <a:off x="-404813" y="1141413"/>
            <a:ext cx="163513" cy="207963"/>
            <a:chOff x="306035" y="-280498"/>
            <a:chExt cx="163140" cy="208455"/>
          </a:xfrm>
        </p:grpSpPr>
        <p:cxnSp>
          <p:nvCxnSpPr>
            <p:cNvPr id="37" name="Straight Connector 24">
              <a:extLst>
                <a:ext uri="{FF2B5EF4-FFF2-40B4-BE49-F238E27FC236}">
                  <a16:creationId xmlns:a16="http://schemas.microsoft.com/office/drawing/2014/main" id="{372F467E-A02F-44FC-A051-3CBB9121CFB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8" name="Straight Arrow Connector 25">
              <a:extLst>
                <a:ext uri="{FF2B5EF4-FFF2-40B4-BE49-F238E27FC236}">
                  <a16:creationId xmlns:a16="http://schemas.microsoft.com/office/drawing/2014/main" id="{059FE767-C19A-4E03-B25F-0222BE7D032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9" name="Group 23">
            <a:extLst>
              <a:ext uri="{FF2B5EF4-FFF2-40B4-BE49-F238E27FC236}">
                <a16:creationId xmlns:a16="http://schemas.microsoft.com/office/drawing/2014/main" id="{2A67D45F-05F9-4079-A0E6-72EB503BCB97}"/>
              </a:ext>
            </a:extLst>
          </p:cNvPr>
          <p:cNvGrpSpPr>
            <a:grpSpLocks/>
          </p:cNvGrpSpPr>
          <p:nvPr userDrawn="1">
            <p:custDataLst>
              <p:tags r:id="rId34"/>
            </p:custDataLst>
          </p:nvPr>
        </p:nvGrpSpPr>
        <p:grpSpPr bwMode="auto">
          <a:xfrm rot="16200000" flipV="1">
            <a:off x="-396346" y="3770312"/>
            <a:ext cx="163513" cy="207963"/>
            <a:chOff x="306035" y="-280498"/>
            <a:chExt cx="163140" cy="208455"/>
          </a:xfrm>
        </p:grpSpPr>
        <p:cxnSp>
          <p:nvCxnSpPr>
            <p:cNvPr id="40" name="Straight Connector 24">
              <a:extLst>
                <a:ext uri="{FF2B5EF4-FFF2-40B4-BE49-F238E27FC236}">
                  <a16:creationId xmlns:a16="http://schemas.microsoft.com/office/drawing/2014/main" id="{1AA61F8B-FCF9-4DE9-AC8F-B5D1C6156EC1}"/>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a:extLst>
                <a:ext uri="{FF2B5EF4-FFF2-40B4-BE49-F238E27FC236}">
                  <a16:creationId xmlns:a16="http://schemas.microsoft.com/office/drawing/2014/main" id="{7D424A35-9FDF-4B7B-A951-8E5107F94EA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a:extLst>
              <a:ext uri="{FF2B5EF4-FFF2-40B4-BE49-F238E27FC236}">
                <a16:creationId xmlns:a16="http://schemas.microsoft.com/office/drawing/2014/main" id="{B4C71C0D-57DE-40E5-BF43-5315C2E0BA23}"/>
              </a:ext>
            </a:extLst>
          </p:cNvPr>
          <p:cNvGrpSpPr>
            <a:grpSpLocks/>
          </p:cNvGrpSpPr>
          <p:nvPr userDrawn="1">
            <p:custDataLst>
              <p:tags r:id="rId35"/>
            </p:custDataLst>
          </p:nvPr>
        </p:nvGrpSpPr>
        <p:grpSpPr bwMode="auto">
          <a:xfrm rot="16200000" flipV="1">
            <a:off x="-396346" y="3549650"/>
            <a:ext cx="163513" cy="207963"/>
            <a:chOff x="306035" y="-280498"/>
            <a:chExt cx="163140" cy="208455"/>
          </a:xfrm>
        </p:grpSpPr>
        <p:cxnSp>
          <p:nvCxnSpPr>
            <p:cNvPr id="43" name="Straight Connector 24">
              <a:extLst>
                <a:ext uri="{FF2B5EF4-FFF2-40B4-BE49-F238E27FC236}">
                  <a16:creationId xmlns:a16="http://schemas.microsoft.com/office/drawing/2014/main" id="{30696161-CAB8-4EEE-9B6A-271C070F3D9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a:extLst>
                <a:ext uri="{FF2B5EF4-FFF2-40B4-BE49-F238E27FC236}">
                  <a16:creationId xmlns:a16="http://schemas.microsoft.com/office/drawing/2014/main" id="{D6BB4E82-F876-4425-A560-7D19C15EC2D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a:extLst>
              <a:ext uri="{FF2B5EF4-FFF2-40B4-BE49-F238E27FC236}">
                <a16:creationId xmlns:a16="http://schemas.microsoft.com/office/drawing/2014/main" id="{7CB489C8-98D0-406B-B1DB-7C1AF93EC746}"/>
              </a:ext>
            </a:extLst>
          </p:cNvPr>
          <p:cNvGrpSpPr>
            <a:grpSpLocks/>
          </p:cNvGrpSpPr>
          <p:nvPr userDrawn="1">
            <p:custDataLst>
              <p:tags r:id="rId36"/>
            </p:custDataLst>
          </p:nvPr>
        </p:nvGrpSpPr>
        <p:grpSpPr bwMode="auto">
          <a:xfrm rot="16200000" flipV="1">
            <a:off x="-396346" y="3346450"/>
            <a:ext cx="163513" cy="207963"/>
            <a:chOff x="306035" y="-280498"/>
            <a:chExt cx="163140" cy="208455"/>
          </a:xfrm>
        </p:grpSpPr>
        <p:cxnSp>
          <p:nvCxnSpPr>
            <p:cNvPr id="46" name="Straight Connector 24">
              <a:extLst>
                <a:ext uri="{FF2B5EF4-FFF2-40B4-BE49-F238E27FC236}">
                  <a16:creationId xmlns:a16="http://schemas.microsoft.com/office/drawing/2014/main" id="{B6019697-7EBA-4653-8438-37F06B08688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a:extLst>
                <a:ext uri="{FF2B5EF4-FFF2-40B4-BE49-F238E27FC236}">
                  <a16:creationId xmlns:a16="http://schemas.microsoft.com/office/drawing/2014/main" id="{2E23AD03-5ECE-405A-AB7E-EB24212533BB}"/>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560568807"/>
      </p:ext>
    </p:extLst>
  </p:cSld>
  <p:clrMap bg1="lt1" tx1="dk1" bg2="lt2" tx2="dk2" accent1="accent1" accent2="accent2" accent3="accent3" accent4="accent4" accent5="accent5" accent6="accent6" hlink="hlink" folHlink="folHlink"/>
  <p:sldLayoutIdLst>
    <p:sldLayoutId id="2147487528" r:id="rId1"/>
    <p:sldLayoutId id="2147487529" r:id="rId2"/>
    <p:sldLayoutId id="2147487530" r:id="rId3"/>
    <p:sldLayoutId id="2147487531" r:id="rId4"/>
    <p:sldLayoutId id="2147487532" r:id="rId5"/>
    <p:sldLayoutId id="2147487533" r:id="rId6"/>
    <p:sldLayoutId id="2147487534" r:id="rId7"/>
    <p:sldLayoutId id="2147487535" r:id="rId8"/>
    <p:sldLayoutId id="2147487536" r:id="rId9"/>
    <p:sldLayoutId id="2147487537" r:id="rId10"/>
    <p:sldLayoutId id="2147487538" r:id="rId11"/>
    <p:sldLayoutId id="2147487540" r:id="rId12"/>
    <p:sldLayoutId id="2147487541" r:id="rId13"/>
    <p:sldLayoutId id="2147487542" r:id="rId14"/>
    <p:sldLayoutId id="2147487543" r:id="rId15"/>
    <p:sldLayoutId id="2147487550" r:id="rId16"/>
    <p:sldLayoutId id="2147487551" r:id="rId17"/>
    <p:sldLayoutId id="2147487559" r:id="rId18"/>
    <p:sldLayoutId id="2147487562" r:id="rId19"/>
    <p:sldLayoutId id="2147487565" r:id="rId20"/>
    <p:sldLayoutId id="2147487566" r:id="rId21"/>
    <p:sldLayoutId id="2147487568" r:id="rId22"/>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3"/>
          <p:cNvGraphicFramePr>
            <a:graphicFrameLocks/>
          </p:cNvGraphicFramePr>
          <p:nvPr>
            <p:extLst>
              <p:ext uri="{D42A27DB-BD31-4B8C-83A1-F6EECF244321}">
                <p14:modId xmlns:p14="http://schemas.microsoft.com/office/powerpoint/2010/main" val="3102390630"/>
              </p:ext>
            </p:extLst>
          </p:nvPr>
        </p:nvGraphicFramePr>
        <p:xfrm>
          <a:off x="549262" y="1071675"/>
          <a:ext cx="5597525" cy="3248013"/>
        </p:xfrm>
        <a:graphic>
          <a:graphicData uri="http://schemas.openxmlformats.org/drawingml/2006/chart">
            <c:chart xmlns:c="http://schemas.openxmlformats.org/drawingml/2006/chart" xmlns:r="http://schemas.openxmlformats.org/officeDocument/2006/relationships" r:id="rId3"/>
          </a:graphicData>
        </a:graphic>
      </p:graphicFrame>
      <p:sp>
        <p:nvSpPr>
          <p:cNvPr id="20" name="Pladsholder til tekst 19"/>
          <p:cNvSpPr>
            <a:spLocks noGrp="1"/>
          </p:cNvSpPr>
          <p:nvPr>
            <p:ph type="body" sz="quarter" idx="17"/>
          </p:nvPr>
        </p:nvSpPr>
        <p:spPr>
          <a:xfrm>
            <a:off x="404812" y="166283"/>
            <a:ext cx="6910388" cy="200007"/>
          </a:xfrm>
        </p:spPr>
        <p:txBody>
          <a:bodyPr/>
          <a:lstStyle/>
          <a:p>
            <a:pPr marL="93663" indent="-93663">
              <a:spcBef>
                <a:spcPts val="0"/>
              </a:spcBef>
            </a:pPr>
            <a:r>
              <a:rPr kumimoji="0" lang="en-US" sz="105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Schizophrenia</a:t>
            </a:r>
            <a:endParaRPr lang="da-DK" dirty="0">
              <a:latin typeface="+mn-lt"/>
            </a:endParaRPr>
          </a:p>
          <a:p>
            <a:pPr marL="93663" indent="-93663">
              <a:spcBef>
                <a:spcPts val="0"/>
              </a:spcBef>
            </a:pPr>
            <a:endParaRPr lang="da-DK" dirty="0">
              <a:latin typeface="+mn-lt"/>
            </a:endParaRPr>
          </a:p>
        </p:txBody>
      </p:sp>
      <p:sp>
        <p:nvSpPr>
          <p:cNvPr id="116738" name="Title 1"/>
          <p:cNvSpPr>
            <a:spLocks noGrp="1"/>
          </p:cNvSpPr>
          <p:nvPr>
            <p:ph type="title"/>
          </p:nvPr>
        </p:nvSpPr>
        <p:spPr/>
        <p:txBody>
          <a:bodyPr>
            <a:noAutofit/>
          </a:bodyPr>
          <a:lstStyle/>
          <a:p>
            <a:r>
              <a:rPr lang="en-US" dirty="0"/>
              <a:t>Rates of Medication </a:t>
            </a:r>
            <a:r>
              <a:rPr lang="en-US" dirty="0" err="1"/>
              <a:t>Nonadherence</a:t>
            </a:r>
            <a:r>
              <a:rPr lang="en-US" dirty="0"/>
              <a:t> in Chronic </a:t>
            </a:r>
            <a:r>
              <a:rPr lang="en-US" dirty="0" err="1"/>
              <a:t>Nonpsychiatric</a:t>
            </a:r>
            <a:r>
              <a:rPr lang="en-US" dirty="0"/>
              <a:t> Conditions and Schizophrenia</a:t>
            </a:r>
          </a:p>
        </p:txBody>
      </p:sp>
      <p:sp>
        <p:nvSpPr>
          <p:cNvPr id="7" name="Text Placeholder 6">
            <a:extLst>
              <a:ext uri="{FF2B5EF4-FFF2-40B4-BE49-F238E27FC236}">
                <a16:creationId xmlns:a16="http://schemas.microsoft.com/office/drawing/2014/main" id="{AE6434A1-785D-4F0D-8A89-961E151C0731}"/>
              </a:ext>
            </a:extLst>
          </p:cNvPr>
          <p:cNvSpPr>
            <a:spLocks noGrp="1"/>
          </p:cNvSpPr>
          <p:nvPr>
            <p:ph type="body" sz="quarter" idx="18"/>
          </p:nvPr>
        </p:nvSpPr>
        <p:spPr/>
        <p:txBody>
          <a:bodyPr/>
          <a:lstStyle/>
          <a:p>
            <a:pPr marL="0" indent="0">
              <a:spcBef>
                <a:spcPts val="0"/>
              </a:spcBef>
              <a:buNone/>
            </a:pPr>
            <a:r>
              <a:rPr lang="da-DK" i="1" dirty="0"/>
              <a:t>N</a:t>
            </a:r>
            <a:r>
              <a:rPr lang="da-DK" dirty="0"/>
              <a:t> = 706,032.</a:t>
            </a:r>
            <a:r>
              <a:rPr lang="da-DK" baseline="30000" dirty="0"/>
              <a:t>1</a:t>
            </a:r>
          </a:p>
          <a:p>
            <a:pPr marL="0" indent="0">
              <a:spcBef>
                <a:spcPts val="0"/>
              </a:spcBef>
              <a:buNone/>
            </a:pPr>
            <a:r>
              <a:rPr lang="da-DK" dirty="0"/>
              <a:t>*</a:t>
            </a:r>
            <a:r>
              <a:rPr lang="da-DK" dirty="0" err="1"/>
              <a:t>Defined</a:t>
            </a:r>
            <a:r>
              <a:rPr lang="da-DK" dirty="0"/>
              <a:t> as </a:t>
            </a:r>
            <a:r>
              <a:rPr lang="da-DK" dirty="0" err="1"/>
              <a:t>having</a:t>
            </a:r>
            <a:r>
              <a:rPr lang="da-DK" dirty="0"/>
              <a:t> a </a:t>
            </a:r>
            <a:r>
              <a:rPr lang="da-DK" dirty="0" err="1"/>
              <a:t>medication</a:t>
            </a:r>
            <a:r>
              <a:rPr lang="da-DK" dirty="0"/>
              <a:t> </a:t>
            </a:r>
            <a:r>
              <a:rPr lang="da-DK" dirty="0" err="1"/>
              <a:t>possession</a:t>
            </a:r>
            <a:r>
              <a:rPr lang="da-DK" dirty="0"/>
              <a:t> ratio (MPR) &lt;80% </a:t>
            </a:r>
            <a:r>
              <a:rPr lang="da-DK" dirty="0" err="1"/>
              <a:t>during</a:t>
            </a:r>
            <a:r>
              <a:rPr lang="da-DK" dirty="0"/>
              <a:t> a 1-year </a:t>
            </a:r>
            <a:r>
              <a:rPr lang="da-DK" dirty="0" err="1"/>
              <a:t>study</a:t>
            </a:r>
            <a:r>
              <a:rPr lang="da-DK" dirty="0"/>
              <a:t>.</a:t>
            </a:r>
          </a:p>
          <a:p>
            <a:pPr marL="0" indent="0">
              <a:spcBef>
                <a:spcPts val="0"/>
              </a:spcBef>
              <a:buNone/>
            </a:pPr>
            <a:r>
              <a:rPr lang="da-DK" dirty="0"/>
              <a:t>1. </a:t>
            </a:r>
            <a:r>
              <a:rPr lang="da-DK" dirty="0" err="1"/>
              <a:t>Briesacher</a:t>
            </a:r>
            <a:r>
              <a:rPr lang="da-DK" dirty="0"/>
              <a:t> BA, et al. </a:t>
            </a:r>
            <a:r>
              <a:rPr lang="da-DK" i="1" dirty="0" err="1"/>
              <a:t>Pharmacotherapy</a:t>
            </a:r>
            <a:r>
              <a:rPr lang="da-DK" dirty="0"/>
              <a:t>. 2008;28(4):437-443.</a:t>
            </a:r>
          </a:p>
          <a:p>
            <a:pPr marL="0" indent="0">
              <a:spcBef>
                <a:spcPts val="0"/>
              </a:spcBef>
              <a:buNone/>
            </a:pPr>
            <a:r>
              <a:rPr lang="da-DK" dirty="0"/>
              <a:t>2. </a:t>
            </a:r>
            <a:r>
              <a:rPr lang="da-DK" dirty="0" err="1"/>
              <a:t>Byerly</a:t>
            </a:r>
            <a:r>
              <a:rPr lang="da-DK" dirty="0"/>
              <a:t> M, et al. </a:t>
            </a:r>
            <a:r>
              <a:rPr lang="da-DK" i="1" dirty="0" err="1"/>
              <a:t>Psychiatry</a:t>
            </a:r>
            <a:r>
              <a:rPr lang="da-DK" i="1" dirty="0"/>
              <a:t> Res</a:t>
            </a:r>
            <a:r>
              <a:rPr lang="da-DK" dirty="0"/>
              <a:t>. 2005;133(2-3):129-133.</a:t>
            </a:r>
          </a:p>
        </p:txBody>
      </p:sp>
      <p:graphicFrame>
        <p:nvGraphicFramePr>
          <p:cNvPr id="9" name="Chart 3"/>
          <p:cNvGraphicFramePr>
            <a:graphicFrameLocks/>
          </p:cNvGraphicFramePr>
          <p:nvPr>
            <p:extLst>
              <p:ext uri="{D42A27DB-BD31-4B8C-83A1-F6EECF244321}">
                <p14:modId xmlns:p14="http://schemas.microsoft.com/office/powerpoint/2010/main" val="140118446"/>
              </p:ext>
            </p:extLst>
          </p:nvPr>
        </p:nvGraphicFramePr>
        <p:xfrm>
          <a:off x="5862456" y="1348674"/>
          <a:ext cx="2757228" cy="2896790"/>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1101181" y="1026449"/>
            <a:ext cx="3742267" cy="276999"/>
          </a:xfrm>
          <a:prstGeom prst="rect">
            <a:avLst/>
          </a:prstGeom>
        </p:spPr>
        <p:txBody>
          <a:bodyPr wrap="square">
            <a:spAutoFit/>
          </a:bodyPr>
          <a:lstStyle/>
          <a:p>
            <a:pPr algn="ctr"/>
            <a:r>
              <a:rPr lang="en-US" sz="1200" b="1" dirty="0" err="1">
                <a:solidFill>
                  <a:srgbClr val="000000"/>
                </a:solidFill>
                <a:ea typeface="Arial" charset="0"/>
              </a:rPr>
              <a:t>Nonpsychiatric</a:t>
            </a:r>
            <a:r>
              <a:rPr lang="en-US" sz="1200" b="1" dirty="0">
                <a:solidFill>
                  <a:srgbClr val="000000"/>
                </a:solidFill>
                <a:ea typeface="Arial" charset="0"/>
              </a:rPr>
              <a:t> conditions</a:t>
            </a:r>
          </a:p>
        </p:txBody>
      </p:sp>
      <p:sp>
        <p:nvSpPr>
          <p:cNvPr id="8" name="Rectangle 7"/>
          <p:cNvSpPr/>
          <p:nvPr/>
        </p:nvSpPr>
        <p:spPr>
          <a:xfrm>
            <a:off x="6845543" y="1026449"/>
            <a:ext cx="1237839" cy="276999"/>
          </a:xfrm>
          <a:prstGeom prst="rect">
            <a:avLst/>
          </a:prstGeom>
        </p:spPr>
        <p:txBody>
          <a:bodyPr wrap="none">
            <a:spAutoFit/>
          </a:bodyPr>
          <a:lstStyle/>
          <a:p>
            <a:r>
              <a:rPr lang="en-US" sz="1200" b="1" dirty="0">
                <a:solidFill>
                  <a:srgbClr val="000000"/>
                </a:solidFill>
                <a:ea typeface="Arial" charset="0"/>
              </a:rPr>
              <a:t>Schizophrenia</a:t>
            </a:r>
          </a:p>
        </p:txBody>
      </p:sp>
    </p:spTree>
    <p:extLst>
      <p:ext uri="{BB962C8B-B14F-4D97-AF65-F5344CB8AC3E}">
        <p14:creationId xmlns:p14="http://schemas.microsoft.com/office/powerpoint/2010/main" val="25334491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20D85-8171-48BC-A4A0-33A64639BD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626784E1-409C-4428-8DC2-E375AA8278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535</TotalTime>
  <Words>257</Words>
  <Application>Microsoft Office PowerPoint</Application>
  <PresentationFormat>On-screen Show (16:9)</PresentationFormat>
  <Paragraphs>28</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Rates of Medication Nonadherence in Chronic Nonpsychiatric Conditions and Schizophrenia</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963</cp:revision>
  <cp:lastPrinted>2017-02-10T11:25:14Z</cp:lastPrinted>
  <dcterms:created xsi:type="dcterms:W3CDTF">2015-03-27T12:02:31Z</dcterms:created>
  <dcterms:modified xsi:type="dcterms:W3CDTF">2022-02-23T11:50:37Z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